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82" r:id="rId5"/>
    <p:sldId id="293" r:id="rId6"/>
    <p:sldId id="283" r:id="rId7"/>
    <p:sldId id="285" r:id="rId8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82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F86E15D-1320-43B8-B389-6D2F0C12B257}" type="datetime1">
              <a:rPr lang="ru-RU" smtClean="0"/>
              <a:t>03.06.2021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C6A6A8B-E53C-4123-A383-AD7B4BB91AC3}" type="datetime1">
              <a:rPr lang="ru-RU" noProof="0" smtClean="0"/>
              <a:t>03.06.2021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7163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9664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малым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 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1" name="Текст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 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3" name="Текст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 rtl="0"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8" name="Объект 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8" name="Текст 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9" name="Объект 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0" name="Объект 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Заголовок 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9" name="Текст 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0" name="Объект 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8" name="Заголовок 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9" name="Текст 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2" name="Рисунок 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фото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с большим изображением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я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я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Рисунок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Сравнение слева — заполнитель 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2" name="Сравнение слева — заполнитель 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8" name="Текст 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исунок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лайд с благодарственным текст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Спасибо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Текст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12" name="Текст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Номер телефона</a:t>
            </a:r>
          </a:p>
        </p:txBody>
      </p:sp>
      <p:sp>
        <p:nvSpPr>
          <p:cNvPr id="13" name="Текст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Электронная почта или контакт в социальной сети</a:t>
            </a:r>
          </a:p>
        </p:txBody>
      </p:sp>
      <p:sp>
        <p:nvSpPr>
          <p:cNvPr id="14" name="Текст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Веб-сайт компании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подзаголовок и содержимо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адпись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ru-RU" sz="1600" b="1" spc="-100" noProof="0">
                <a:solidFill>
                  <a:schemeClr val="tx1"/>
                </a:solidFill>
                <a:latin typeface="Corbel" panose="020B0503020204020204" pitchFamily="34" charset="0"/>
              </a:rPr>
              <a:t>БАНК</a:t>
            </a:r>
            <a:r>
              <a:rPr lang="ru-RU" sz="1600" b="1" spc="-100" noProof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 WOODGROVE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Разрезанное напополам бревно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9393" y="4658211"/>
            <a:ext cx="4960349" cy="1184366"/>
          </a:xfrm>
        </p:spPr>
        <p:txBody>
          <a:bodyPr rtlCol="0"/>
          <a:lstStyle/>
          <a:p>
            <a:pPr rtl="0"/>
            <a:r>
              <a:rPr lang="en-US" sz="9600" dirty="0" smtClean="0"/>
              <a:t>S.</a:t>
            </a:r>
            <a:r>
              <a:rPr lang="en-US" sz="9600" dirty="0" smtClean="0">
                <a:solidFill>
                  <a:srgbClr val="FF0000"/>
                </a:solidFill>
              </a:rPr>
              <a:t>O</a:t>
            </a:r>
            <a:r>
              <a:rPr lang="en-US" sz="9600" dirty="0" smtClean="0"/>
              <a:t>.L.I.D</a:t>
            </a:r>
            <a:endParaRPr lang="ru-RU" sz="9600" dirty="0"/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en-US" spc="600" dirty="0" smtClean="0"/>
              <a:t>SOLID JAVA</a:t>
            </a:r>
          </a:p>
          <a:p>
            <a:r>
              <a:rPr lang="en-US" spc="600" dirty="0" smtClean="0"/>
              <a:t>Clean Code</a:t>
            </a:r>
            <a:endParaRPr lang="en-US" spc="600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Беговая дорожка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5399" y="88061"/>
            <a:ext cx="9911201" cy="6727346"/>
          </a:xfrm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286990" y="4265912"/>
            <a:ext cx="7463639" cy="1674470"/>
          </a:xfrm>
        </p:spPr>
        <p:txBody>
          <a:bodyPr rtlCol="0"/>
          <a:lstStyle/>
          <a:p>
            <a:r>
              <a:rPr lang="en-US" b="0" i="1" dirty="0">
                <a:solidFill>
                  <a:srgbClr val="FF0000"/>
                </a:solidFill>
                <a:latin typeface="Arial Black" panose="020B0A04020102020204" pitchFamily="34" charset="0"/>
              </a:rPr>
              <a:t>O</a:t>
            </a:r>
            <a:r>
              <a:rPr lang="en-US" b="0" i="1" dirty="0">
                <a:latin typeface="Arial Black" panose="020B0A04020102020204" pitchFamily="34" charset="0"/>
              </a:rPr>
              <a:t>pen-Closed Principle</a:t>
            </a:r>
            <a:endParaRPr lang="ru-RU" sz="4800" b="0" i="1" dirty="0">
              <a:latin typeface="Arial Black" panose="020B0A04020102020204" pitchFamily="34" charset="0"/>
            </a:endParaRP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7051" y="4650539"/>
            <a:ext cx="1898469" cy="1192038"/>
          </a:xfrm>
        </p:spPr>
        <p:txBody>
          <a:bodyPr rtlCol="0"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принцип </a:t>
            </a:r>
            <a:endParaRPr lang="ru-RU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открытости и</a:t>
            </a:r>
          </a:p>
          <a:p>
            <a:r>
              <a:rPr lang="ru-RU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закрытости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56210" y="6427876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Аннотация: многоугольник в архитектуре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40183" y="3746500"/>
            <a:ext cx="5989617" cy="2445500"/>
          </a:xfrm>
          <a:solidFill>
            <a:schemeClr val="bg1">
              <a:lumMod val="65000"/>
            </a:schemeClr>
          </a:solidFill>
        </p:spPr>
        <p:txBody>
          <a:bodyPr rtlCol="0"/>
          <a:lstStyle/>
          <a:p>
            <a:pPr marL="0" indent="0">
              <a:buNone/>
            </a:pPr>
            <a:r>
              <a:rPr lang="ru-RU" sz="2800" b="1" i="1" dirty="0">
                <a:solidFill>
                  <a:srgbClr val="FF0000"/>
                </a:solidFill>
              </a:rPr>
              <a:t>Э</a:t>
            </a:r>
            <a:r>
              <a:rPr lang="ru-RU" sz="2800" b="1" i="1" dirty="0"/>
              <a:t>то означает, что должна быть возможность изменять внешнее поведение класса, не внося физические изменения в сам класс</a:t>
            </a:r>
            <a:endParaRPr lang="ru-RU" sz="2800" b="1" i="1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3</a:t>
            </a:fld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4735582" y="2534013"/>
            <a:ext cx="4894217" cy="11549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59383" y="2647406"/>
            <a:ext cx="4667795" cy="931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4746171" y="2588168"/>
            <a:ext cx="4894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i="1" dirty="0">
                <a:solidFill>
                  <a:srgbClr val="FF0000"/>
                </a:solidFill>
              </a:rPr>
              <a:t>К</a:t>
            </a:r>
            <a:r>
              <a:rPr lang="ru-RU" sz="2000" b="1" i="1" dirty="0"/>
              <a:t>лассы и другие элементы должны быть открыты для расширения, но закрыты для модификации.</a:t>
            </a:r>
            <a:endParaRPr lang="ru-RU" sz="2000" b="1" i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7620000" y="1767840"/>
            <a:ext cx="2009799" cy="6913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7645412" y="1806569"/>
            <a:ext cx="21597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i="1" u="sng" dirty="0" smtClean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</a:t>
            </a:r>
            <a:r>
              <a:rPr lang="ru-RU" sz="3200" b="1" i="1" u="sng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РАТКО</a:t>
            </a:r>
            <a:endParaRPr lang="ru-RU" sz="3200" b="1" i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4</a:t>
            </a:fld>
            <a:endParaRPr lang="ru-RU"/>
          </a:p>
        </p:txBody>
      </p:sp>
      <p:sp>
        <p:nvSpPr>
          <p:cNvPr id="8" name="Заголовок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/>
              <a:t>СЛАЙД С ИЗОБРАЖЕНИЕМ</a:t>
            </a:r>
          </a:p>
        </p:txBody>
      </p:sp>
      <p:pic>
        <p:nvPicPr>
          <p:cNvPr id="9" name="Рисунок 8" descr="Беговая дорожка с номерами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  <p:sp>
        <p:nvSpPr>
          <p:cNvPr id="2" name="Прямоугольник 1"/>
          <p:cNvSpPr/>
          <p:nvPr/>
        </p:nvSpPr>
        <p:spPr>
          <a:xfrm>
            <a:off x="435429" y="1280160"/>
            <a:ext cx="5704114" cy="94923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635726" y="1349827"/>
            <a:ext cx="55038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>
                <a:solidFill>
                  <a:schemeClr val="bg1"/>
                </a:solidFill>
              </a:rPr>
              <a:t>Спасибо за внимание </a:t>
            </a:r>
            <a:endParaRPr lang="ru-RU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72_TF67328976" id="{7A1FA9F3-3353-44CA-A91E-AD8A2642C02E}" vid="{F8C632DE-2BB8-46AF-A8FF-94D1F93D6D30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(минималистичное оформление)</Template>
  <TotalTime>0</TotalTime>
  <Words>60</Words>
  <Application>Microsoft Office PowerPoint</Application>
  <PresentationFormat>Широкоэкранный</PresentationFormat>
  <Paragraphs>19</Paragraphs>
  <Slides>4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Calibri</vt:lpstr>
      <vt:lpstr>Corbel</vt:lpstr>
      <vt:lpstr>Tahoma</vt:lpstr>
      <vt:lpstr>Times New Roman</vt:lpstr>
      <vt:lpstr>Тема Office</vt:lpstr>
      <vt:lpstr>S.O.L.I.D</vt:lpstr>
      <vt:lpstr>Open-Closed Principle</vt:lpstr>
      <vt:lpstr>Презентация PowerPoint</vt:lpstr>
      <vt:lpstr>СЛАЙД С ИЗОБРАЖЕНИЕМ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2021-06-03T16:02:26Z</dcterms:created>
  <dcterms:modified xsi:type="dcterms:W3CDTF">2021-06-03T17:07:48Z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